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custShowLst>
    <p:custShow name="Apresentação personalizada 1" id="0">
      <p:sldLst/>
    </p:custShow>
  </p:custShowLst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92" autoAdjust="0"/>
    <p:restoredTop sz="94660"/>
  </p:normalViewPr>
  <p:slideViewPr>
    <p:cSldViewPr snapToGrid="0">
      <p:cViewPr varScale="1">
        <p:scale>
          <a:sx n="86" d="100"/>
          <a:sy n="86" d="100"/>
        </p:scale>
        <p:origin x="437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62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992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9881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66793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6816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5610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/>
          <a:lstStyle/>
          <a:p>
            <a:fld id="{7CE9A51E-7649-4187-9B15-533DA4F52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2190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820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 userDrawn="1"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903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9744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0" y="71669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141226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2592924" y="624110"/>
            <a:ext cx="8911687" cy="1280890"/>
          </a:xfrm>
        </p:spPr>
        <p:txBody>
          <a:bodyPr/>
          <a:lstStyle>
            <a:lvl1pPr>
              <a:defRPr sz="3600"/>
            </a:lvl1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8667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519890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0699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892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37" name="Freeform 11"/>
          <p:cNvSpPr/>
          <p:nvPr userDrawn="1"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681016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82788" y="2423978"/>
            <a:ext cx="9144000" cy="2387600"/>
          </a:xfr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r>
              <a:rPr lang="pt-BR" sz="7200" b="1" kern="0" dirty="0">
                <a:solidFill>
                  <a:srgbClr val="549E39">
                    <a:lumMod val="75000"/>
                  </a:srgbClr>
                </a:solidFill>
                <a:latin typeface="Calibri Light"/>
                <a:ea typeface="+mn-ea"/>
                <a:cs typeface="+mn-cs"/>
              </a:rPr>
              <a:t>Extrato</a:t>
            </a:r>
            <a:r>
              <a:rPr lang="pt-BR" b="1" dirty="0" smtClean="0">
                <a:solidFill>
                  <a:schemeClr val="tx1"/>
                </a:solidFill>
              </a:rPr>
              <a:t> </a:t>
            </a:r>
            <a:r>
              <a:rPr lang="pt-BR" sz="7200" b="1" kern="0" dirty="0">
                <a:solidFill>
                  <a:srgbClr val="549E39">
                    <a:lumMod val="75000"/>
                  </a:srgbClr>
                </a:solidFill>
                <a:latin typeface="Calibri Light"/>
                <a:ea typeface="+mn-ea"/>
                <a:cs typeface="+mn-cs"/>
              </a:rPr>
              <a:t>de Conta</a:t>
            </a:r>
            <a:r>
              <a:rPr lang="pt-BR" b="1" dirty="0" smtClean="0"/>
              <a:t/>
            </a:r>
            <a:br>
              <a:rPr lang="pt-BR" b="1" dirty="0" smtClean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07871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41264" y="1607521"/>
            <a:ext cx="10327592" cy="584972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O </a:t>
            </a:r>
            <a:r>
              <a:rPr lang="pt-BR" b="1" dirty="0">
                <a:solidFill>
                  <a:schemeClr val="tx1"/>
                </a:solidFill>
                <a:latin typeface="Arial Black" panose="020B0A04020102020204" pitchFamily="34" charset="0"/>
              </a:rPr>
              <a:t>módulo RESULT vem auxiliar no controle financeiro de forma prática e automatizada, não sendo mais necessária a inclusão por planilhas, todos os lançamentos de sua loja, sendo integrados com o módulo de vendas, recebimentos e pagamentos, onde todos os lançamentos com movimentação financeira efetiva estarão sendo visualizado neste módulo de forma consistente.</a:t>
            </a:r>
          </a:p>
          <a:p>
            <a:pPr algn="just">
              <a:lnSpc>
                <a:spcPct val="150000"/>
              </a:lnSpc>
            </a:pPr>
            <a:endParaRPr lang="pt-BR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11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948953"/>
            <a:ext cx="10515600" cy="5909047"/>
          </a:xfrm>
        </p:spPr>
        <p:txBody>
          <a:bodyPr>
            <a:noAutofit/>
          </a:bodyPr>
          <a:lstStyle/>
          <a:p>
            <a:pPr lvl="0" algn="just">
              <a:lnSpc>
                <a:spcPct val="150000"/>
              </a:lnSpc>
            </a:pPr>
            <a:endParaRPr lang="pt-BR" sz="2100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7947" y="1752291"/>
            <a:ext cx="6683406" cy="4302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068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5015" y="1433014"/>
            <a:ext cx="10515600" cy="5909047"/>
          </a:xfrm>
        </p:spPr>
        <p:txBody>
          <a:bodyPr>
            <a:noAutofit/>
          </a:bodyPr>
          <a:lstStyle/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20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Lista de Conta:</a:t>
            </a:r>
            <a:r>
              <a:rPr lang="pt-BR" sz="20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2000" dirty="0">
                <a:solidFill>
                  <a:schemeClr val="tx1"/>
                </a:solidFill>
                <a:latin typeface="Arial Black" panose="020B0A04020102020204" pitchFamily="34" charset="0"/>
              </a:rPr>
              <a:t>Mostra todas as contas cadastradas no sistema;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20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Data inicial e Final:</a:t>
            </a:r>
            <a:r>
              <a:rPr lang="pt-BR" sz="20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2000" dirty="0">
                <a:solidFill>
                  <a:schemeClr val="tx1"/>
                </a:solidFill>
                <a:latin typeface="Arial Black" panose="020B0A04020102020204" pitchFamily="34" charset="0"/>
              </a:rPr>
              <a:t>Data inicial e final dos lançamentos;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20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Recibo Jato Tinta:</a:t>
            </a:r>
            <a:r>
              <a:rPr lang="pt-BR" sz="20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2000" dirty="0">
                <a:solidFill>
                  <a:schemeClr val="tx1"/>
                </a:solidFill>
                <a:latin typeface="Arial Black" panose="020B0A04020102020204" pitchFamily="34" charset="0"/>
              </a:rPr>
              <a:t>Relatórios para impressoras jato de tinta ou laser;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20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Recibo Matricial:</a:t>
            </a:r>
            <a:r>
              <a:rPr lang="pt-BR" sz="20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2000" dirty="0">
                <a:solidFill>
                  <a:schemeClr val="tx1"/>
                </a:solidFill>
                <a:latin typeface="Arial Black" panose="020B0A04020102020204" pitchFamily="34" charset="0"/>
              </a:rPr>
              <a:t>Relatórios com layout para impressoras matriciais;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20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Extrato Conta:</a:t>
            </a:r>
            <a:r>
              <a:rPr lang="pt-BR" sz="20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2000" dirty="0">
                <a:solidFill>
                  <a:schemeClr val="tx1"/>
                </a:solidFill>
                <a:latin typeface="Arial Black" panose="020B0A04020102020204" pitchFamily="34" charset="0"/>
              </a:rPr>
              <a:t>Relatório com o extrato da conta que está sendo visualizada;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20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Filtro pela Data:</a:t>
            </a:r>
            <a:r>
              <a:rPr lang="pt-BR" sz="20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2000" dirty="0">
                <a:solidFill>
                  <a:schemeClr val="tx1"/>
                </a:solidFill>
                <a:latin typeface="Arial Black" panose="020B0A04020102020204" pitchFamily="34" charset="0"/>
              </a:rPr>
              <a:t>Determina qual a data irá executar para o filtro da tela e relatórios;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20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Documento Compra e Venda:</a:t>
            </a:r>
            <a:r>
              <a:rPr lang="pt-BR" sz="20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2000" dirty="0">
                <a:solidFill>
                  <a:schemeClr val="tx1"/>
                </a:solidFill>
                <a:latin typeface="Arial Black" panose="020B0A04020102020204" pitchFamily="34" charset="0"/>
              </a:rPr>
              <a:t>Mostra o documento onde a transação foi efetuada;</a:t>
            </a:r>
          </a:p>
          <a:p>
            <a:pPr algn="just">
              <a:lnSpc>
                <a:spcPct val="150000"/>
              </a:lnSpc>
            </a:pPr>
            <a:endParaRPr lang="pt-BR" sz="22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748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67361" y="1596663"/>
            <a:ext cx="10515600" cy="5644783"/>
          </a:xfrm>
        </p:spPr>
        <p:txBody>
          <a:bodyPr>
            <a:normAutofit/>
          </a:bodyPr>
          <a:lstStyle/>
          <a:p>
            <a:pPr marL="457200" lvl="0" indent="-457200" algn="just">
              <a:lnSpc>
                <a:spcPct val="150000"/>
              </a:lnSpc>
              <a:buFont typeface="+mj-lt"/>
              <a:buAutoNum type="arabicPeriod" startAt="8"/>
            </a:pPr>
            <a:r>
              <a:rPr lang="pt-BR" sz="2000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Alterar </a:t>
            </a:r>
            <a:r>
              <a:rPr lang="pt-BR" sz="20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– F7:</a:t>
            </a:r>
            <a:r>
              <a:rPr lang="pt-BR" sz="20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2000" dirty="0">
                <a:solidFill>
                  <a:schemeClr val="tx1"/>
                </a:solidFill>
                <a:latin typeface="Arial Black" panose="020B0A04020102020204" pitchFamily="34" charset="0"/>
              </a:rPr>
              <a:t>Alterar registro de lançamento;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 startAt="8"/>
            </a:pPr>
            <a:r>
              <a:rPr lang="pt-BR" sz="2000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Excluir </a:t>
            </a:r>
            <a:r>
              <a:rPr lang="pt-BR" sz="20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– F8:</a:t>
            </a:r>
            <a:r>
              <a:rPr lang="pt-BR" sz="20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2000" dirty="0">
                <a:solidFill>
                  <a:schemeClr val="tx1"/>
                </a:solidFill>
                <a:latin typeface="Arial Black" panose="020B0A04020102020204" pitchFamily="34" charset="0"/>
              </a:rPr>
              <a:t>Excluir registro de lançamento;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 startAt="8"/>
            </a:pPr>
            <a:r>
              <a:rPr lang="pt-BR" sz="2000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Conferido </a:t>
            </a:r>
            <a:r>
              <a:rPr lang="pt-BR" sz="20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– F2:</a:t>
            </a:r>
            <a:r>
              <a:rPr lang="pt-BR" sz="20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2000" dirty="0">
                <a:solidFill>
                  <a:schemeClr val="tx1"/>
                </a:solidFill>
                <a:latin typeface="Arial Black" panose="020B0A04020102020204" pitchFamily="34" charset="0"/>
              </a:rPr>
              <a:t>Utilizado para conferir os lançamentos;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 startAt="8"/>
            </a:pPr>
            <a:r>
              <a:rPr lang="pt-BR" sz="2000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Baixa </a:t>
            </a:r>
            <a:r>
              <a:rPr lang="pt-BR" sz="20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Cheques:</a:t>
            </a:r>
            <a:r>
              <a:rPr lang="pt-BR" sz="20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2000" dirty="0">
                <a:solidFill>
                  <a:schemeClr val="tx1"/>
                </a:solidFill>
                <a:latin typeface="Arial Black" panose="020B0A04020102020204" pitchFamily="34" charset="0"/>
              </a:rPr>
              <a:t>Efetua baixa dos cheques pré-datados;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 startAt="8"/>
            </a:pPr>
            <a:r>
              <a:rPr lang="pt-BR" sz="2000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Marca </a:t>
            </a:r>
            <a:r>
              <a:rPr lang="pt-BR" sz="20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– F3:</a:t>
            </a:r>
            <a:r>
              <a:rPr lang="pt-BR" sz="20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2000" dirty="0">
                <a:solidFill>
                  <a:schemeClr val="tx1"/>
                </a:solidFill>
                <a:latin typeface="Arial Black" panose="020B0A04020102020204" pitchFamily="34" charset="0"/>
              </a:rPr>
              <a:t>Opção para marcar lançamentos para fazer transferências;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 startAt="8"/>
            </a:pPr>
            <a:r>
              <a:rPr lang="pt-BR" sz="2000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Incluir</a:t>
            </a:r>
            <a:r>
              <a:rPr lang="pt-BR" sz="2000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20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Cheque/Cartão:</a:t>
            </a:r>
            <a:r>
              <a:rPr lang="pt-BR" sz="20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2000" dirty="0">
                <a:solidFill>
                  <a:schemeClr val="tx1"/>
                </a:solidFill>
                <a:latin typeface="Arial Black" panose="020B0A04020102020204" pitchFamily="34" charset="0"/>
              </a:rPr>
              <a:t>Inclui lançamentos de Cheque ou cartão;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 startAt="8"/>
            </a:pPr>
            <a:r>
              <a:rPr lang="pt-BR" sz="2000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Incluir </a:t>
            </a:r>
            <a:r>
              <a:rPr lang="pt-BR" sz="20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Lanc. Único:</a:t>
            </a:r>
            <a:r>
              <a:rPr lang="pt-BR" sz="20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2000" dirty="0">
                <a:solidFill>
                  <a:schemeClr val="tx1"/>
                </a:solidFill>
                <a:latin typeface="Arial Black" panose="020B0A04020102020204" pitchFamily="34" charset="0"/>
              </a:rPr>
              <a:t>Inclui lançamentos manuais </a:t>
            </a:r>
            <a:r>
              <a:rPr lang="pt-BR" sz="2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simples;</a:t>
            </a:r>
            <a:endParaRPr lang="pt-BR" sz="20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457200" indent="-457200">
              <a:buFont typeface="+mj-lt"/>
              <a:buAutoNum type="arabicPeriod" startAt="8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1406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75733" y="1590290"/>
            <a:ext cx="10515600" cy="6013434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buFont typeface="+mj-lt"/>
              <a:buAutoNum type="arabicPeriod" startAt="15"/>
            </a:pPr>
            <a:r>
              <a:rPr lang="pt-BR" sz="1800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Transferência </a:t>
            </a:r>
            <a:r>
              <a:rPr lang="pt-BR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Simples:</a:t>
            </a:r>
            <a:r>
              <a:rPr lang="pt-BR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</a:rPr>
              <a:t>Transferência de simples lançamento;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 startAt="15"/>
            </a:pPr>
            <a:r>
              <a:rPr lang="pt-BR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Transferência </a:t>
            </a:r>
            <a:r>
              <a:rPr lang="pt-BR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Marcada:</a:t>
            </a:r>
            <a:r>
              <a:rPr lang="pt-BR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</a:rPr>
              <a:t>Transferência marcada é dos lançamentos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 startAt="15"/>
            </a:pPr>
            <a:r>
              <a:rPr lang="pt-BR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Saldo </a:t>
            </a:r>
            <a:r>
              <a:rPr lang="pt-BR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Anterior:</a:t>
            </a:r>
            <a:r>
              <a:rPr lang="pt-BR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</a:rPr>
              <a:t>Mostra o saldo anterior a data pesquisada;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 startAt="15"/>
            </a:pPr>
            <a:r>
              <a:rPr lang="pt-BR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Saldo </a:t>
            </a:r>
            <a:r>
              <a:rPr lang="pt-BR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Conferido:</a:t>
            </a:r>
            <a:r>
              <a:rPr lang="pt-BR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</a:rPr>
              <a:t>Visualiza o saldo que foi conferido na tela;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 startAt="15"/>
            </a:pPr>
            <a:r>
              <a:rPr lang="pt-BR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Campo </a:t>
            </a:r>
            <a:r>
              <a:rPr lang="pt-BR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de busca:</a:t>
            </a:r>
            <a:r>
              <a:rPr lang="pt-BR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</a:rPr>
              <a:t>Campo de busca de lançamentos;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 startAt="15"/>
            </a:pPr>
            <a:r>
              <a:rPr lang="pt-BR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Lista </a:t>
            </a:r>
            <a:r>
              <a:rPr lang="pt-BR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de Lançamentos:</a:t>
            </a:r>
            <a:r>
              <a:rPr lang="pt-BR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</a:rPr>
              <a:t>Lista para visualização dos lançamentos;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 startAt="15"/>
            </a:pPr>
            <a:r>
              <a:rPr lang="pt-BR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Total </a:t>
            </a:r>
            <a:r>
              <a:rPr lang="pt-BR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Débitos:</a:t>
            </a:r>
            <a:r>
              <a:rPr lang="pt-BR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</a:rPr>
              <a:t>Totalizador dos lançamentos de débitos da tela;</a:t>
            </a:r>
          </a:p>
          <a:p>
            <a:pPr marL="457200" indent="-457200">
              <a:buFont typeface="+mj-lt"/>
              <a:buAutoNum type="arabicPeriod" startAt="15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1005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57978" y="1599168"/>
            <a:ext cx="10515600" cy="6013434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buFont typeface="+mj-lt"/>
              <a:buAutoNum type="arabicPeriod" startAt="22"/>
            </a:pPr>
            <a:r>
              <a:rPr lang="pt-BR" sz="1800" b="1" dirty="0">
                <a:solidFill>
                  <a:schemeClr val="tx1"/>
                </a:solidFill>
                <a:latin typeface="Arial Black" panose="020B0A04020102020204" pitchFamily="34" charset="0"/>
              </a:rPr>
              <a:t>  </a:t>
            </a:r>
            <a:r>
              <a:rPr lang="pt-BR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Total Créditos:</a:t>
            </a:r>
            <a:r>
              <a:rPr lang="pt-BR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</a:rPr>
              <a:t>Totalizador dos lançamentos de créditos da tela</a:t>
            </a:r>
            <a:r>
              <a:rPr lang="pt-BR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;</a:t>
            </a:r>
            <a:endParaRPr lang="pt-BR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 startAt="22"/>
            </a:pPr>
            <a:r>
              <a:rPr lang="pt-BR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Saldo </a:t>
            </a:r>
            <a:r>
              <a:rPr lang="pt-BR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Atual:</a:t>
            </a:r>
            <a:r>
              <a:rPr lang="pt-BR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</a:rPr>
              <a:t>Saldo atual da tela;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 startAt="22"/>
            </a:pPr>
            <a:r>
              <a:rPr lang="pt-BR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Sair</a:t>
            </a:r>
            <a:r>
              <a:rPr lang="pt-BR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:</a:t>
            </a:r>
            <a:r>
              <a:rPr lang="pt-BR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</a:rPr>
              <a:t>Opção para sair da tela.</a:t>
            </a:r>
          </a:p>
          <a:p>
            <a:pPr marL="457200" indent="-457200">
              <a:buFont typeface="+mj-lt"/>
              <a:buAutoNum type="arabicPeriod" startAt="22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5306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cho">
  <a:themeElements>
    <a:clrScheme name="Verde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446</TotalTime>
  <Words>330</Words>
  <Application>Microsoft Office PowerPoint</Application>
  <PresentationFormat>Widescreen</PresentationFormat>
  <Paragraphs>30</Paragraphs>
  <Slides>7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  <vt:variant>
        <vt:lpstr>Apresentações personalizadas</vt:lpstr>
      </vt:variant>
      <vt:variant>
        <vt:i4>1</vt:i4>
      </vt:variant>
    </vt:vector>
  </HeadingPairs>
  <TitlesOfParts>
    <vt:vector size="14" baseType="lpstr">
      <vt:lpstr>Arial</vt:lpstr>
      <vt:lpstr>Arial Black</vt:lpstr>
      <vt:lpstr>Calibri Light</vt:lpstr>
      <vt:lpstr>Century Gothic</vt:lpstr>
      <vt:lpstr>Wingdings 3</vt:lpstr>
      <vt:lpstr>Cacho</vt:lpstr>
      <vt:lpstr>Extrato de Conta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personalizada 1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28</cp:revision>
  <dcterms:created xsi:type="dcterms:W3CDTF">2015-08-31T22:24:57Z</dcterms:created>
  <dcterms:modified xsi:type="dcterms:W3CDTF">2015-09-23T18:58:24Z</dcterms:modified>
</cp:coreProperties>
</file>